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52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43" autoAdjust="0"/>
    <p:restoredTop sz="94660"/>
  </p:normalViewPr>
  <p:slideViewPr>
    <p:cSldViewPr>
      <p:cViewPr varScale="1">
        <p:scale>
          <a:sx n="71" d="100"/>
          <a:sy n="71" d="100"/>
        </p:scale>
        <p:origin x="-76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9486609A-C449-4433-9490-4CCB51373A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F0C6AE-56C1-4B9A-959F-1C64AB409061}" type="datetimeFigureOut">
              <a:rPr lang="en-US" smtClean="0"/>
              <a:pPr/>
              <a:t>2/27/2013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83B3C8-9CB9-4F92-AF35-66A47FE9220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83B3C8-9CB9-4F92-AF35-66A47FE92204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CBACB74-004B-4945-8E6F-232D7CFE42F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9E0480-2DB2-4BCB-90AB-8CE523F37CB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B138C6-DAD7-4ED5-B166-80779890926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20A95-F23E-4E0D-98ED-2D1D09208DB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pPr>
              <a:defRPr/>
            </a:pPr>
            <a:fld id="{94C8429A-7DB7-48B4-8C44-DFF85691601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pPr>
              <a:defRPr/>
            </a:pPr>
            <a:fld id="{A95AD4AB-B738-46DC-984A-83FC2B62760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A6E01F97-E108-44A6-8058-BF114337461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6A0702-56A3-4EE8-A706-0B7F2AAC8EB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pPr>
              <a:defRPr/>
            </a:pPr>
            <a:fld id="{C1E11719-2F22-436F-AFFA-E449D01AE7C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BA70AB15-291E-487A-9924-91A1331AF51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pPr>
              <a:defRPr/>
            </a:pPr>
            <a:fld id="{7307D020-B4FE-4EF4-BD27-7AC8BE1DD0E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dirty="0" err="1" smtClean="0"/>
              <a:t>24Feb2013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451C32BF-041E-435A-95FE-45FA4056B74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53" r:id="rId1"/>
    <p:sldLayoutId id="2147484054" r:id="rId2"/>
    <p:sldLayoutId id="2147484055" r:id="rId3"/>
    <p:sldLayoutId id="2147484056" r:id="rId4"/>
    <p:sldLayoutId id="2147484057" r:id="rId5"/>
    <p:sldLayoutId id="2147484058" r:id="rId6"/>
    <p:sldLayoutId id="2147484059" r:id="rId7"/>
    <p:sldLayoutId id="2147484060" r:id="rId8"/>
    <p:sldLayoutId id="2147484061" r:id="rId9"/>
    <p:sldLayoutId id="2147484062" r:id="rId10"/>
    <p:sldLayoutId id="2147484063" r:id="rId11"/>
  </p:sldLayoutIdLst>
  <p:hf hdr="0" ftr="0" dt="0"/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776288"/>
            <a:ext cx="8298656" cy="14700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100" dirty="0" smtClean="0"/>
              <a:t>SDASA FINANCIAL ACCOUNTING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Jan 1, 2012 – Dec 31, 2012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2800" dirty="0" smtClean="0"/>
              <a:t>Treasurer: Patricia English</a:t>
            </a:r>
          </a:p>
          <a:p>
            <a:pPr eaLnBrk="1" hangingPunct="1"/>
            <a:r>
              <a:rPr lang="en-US" sz="2800" dirty="0" smtClean="0"/>
              <a:t>SDASA Business Meeting</a:t>
            </a:r>
          </a:p>
          <a:p>
            <a:pPr eaLnBrk="1" hangingPunct="1"/>
            <a:r>
              <a:rPr lang="en-US" sz="2800" dirty="0" smtClean="0"/>
              <a:t>February 24, 2013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67494"/>
            <a:ext cx="8534400" cy="139903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/>
            </a:r>
            <a:br>
              <a:rPr lang="en-US" dirty="0" smtClean="0"/>
            </a:br>
            <a:r>
              <a:rPr lang="en-US" sz="4400" dirty="0" smtClean="0"/>
              <a:t>SDASA Overall Summary 2012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endParaRPr lang="en-US" sz="3000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Cash Balance on 01/01/2012: $7,496.03</a:t>
            </a:r>
            <a:endParaRPr lang="en-US" dirty="0" smtClean="0">
              <a:solidFill>
                <a:srgbClr val="BFBFBF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Total income: $6,236.98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Total expenses: $6,851.25</a:t>
            </a:r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Cash Balance on 12/31/2012: $ 6,881.76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20A95-F23E-4E0D-98ED-2D1D09208DB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SDASA Income 2012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066800" y="2209800"/>
          <a:ext cx="7086600" cy="2007870"/>
        </p:xfrm>
        <a:graphic>
          <a:graphicData uri="http://schemas.openxmlformats.org/drawingml/2006/table">
            <a:tbl>
              <a:tblPr/>
              <a:tblGrid>
                <a:gridCol w="4816992"/>
                <a:gridCol w="1186451"/>
                <a:gridCol w="1083157"/>
              </a:tblGrid>
              <a:tr h="4015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 Membership Dues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56" marR="603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$1563.00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56" marR="603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56" marR="603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5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 One Day Workshop (Dr May, 9/11/12)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56" marR="603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4078.98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56" marR="603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56" marR="603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5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February annual meeting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56" marR="603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95.00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56" marR="603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56" marR="603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5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Amgen Donation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56" marR="603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500.00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56" marR="603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56" marR="603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5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Calibri"/>
                          <a:ea typeface="Calibri"/>
                          <a:cs typeface="Times New Roman"/>
                        </a:rPr>
                        <a:t>TOTAL INCOME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56" marR="603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56" marR="603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$6236.98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56" marR="603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914400" y="4724400"/>
            <a:ext cx="70114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Not all income for workshop received in 2012.  This will be</a:t>
            </a:r>
          </a:p>
          <a:p>
            <a:r>
              <a:rPr lang="en-US" dirty="0"/>
              <a:t>d</a:t>
            </a:r>
            <a:r>
              <a:rPr lang="en-US" dirty="0" smtClean="0"/>
              <a:t>iscussed on last slide.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20A95-F23E-4E0D-98ED-2D1D09208DB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SDASA Expenses 2012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066801" y="1524000"/>
          <a:ext cx="7467599" cy="5065014"/>
        </p:xfrm>
        <a:graphic>
          <a:graphicData uri="http://schemas.openxmlformats.org/drawingml/2006/table">
            <a:tbl>
              <a:tblPr/>
              <a:tblGrid>
                <a:gridCol w="5257799"/>
                <a:gridCol w="1143000"/>
                <a:gridCol w="1066800"/>
              </a:tblGrid>
              <a:tr h="29218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Calibri"/>
                          <a:ea typeface="Calibri"/>
                          <a:cs typeface="Times New Roman"/>
                        </a:rPr>
                        <a:t>January SDASA meeting (1/18/12 – f&amp;d)</a:t>
                      </a: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74.54</a:t>
                      </a: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18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Calibri"/>
                          <a:ea typeface="Calibri"/>
                          <a:cs typeface="Times New Roman"/>
                        </a:rPr>
                        <a:t>Feb Business Meeting (</a:t>
                      </a:r>
                      <a:r>
                        <a:rPr lang="en-US" sz="1700" dirty="0" smtClean="0">
                          <a:latin typeface="Calibri"/>
                          <a:ea typeface="Calibri"/>
                          <a:cs typeface="Times New Roman"/>
                        </a:rPr>
                        <a:t>2/19/12–f&amp;d, reservation)</a:t>
                      </a:r>
                      <a:endParaRPr lang="en-US" sz="1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733.42</a:t>
                      </a: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796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Calibri"/>
                          <a:ea typeface="Calibri"/>
                          <a:cs typeface="Times New Roman"/>
                        </a:rPr>
                        <a:t>April Roundtable (4/23/12 – speaker airfare,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Calibri"/>
                          <a:ea typeface="Calibri"/>
                          <a:cs typeface="Times New Roman"/>
                        </a:rPr>
                        <a:t>                                  speaker dinner + roundtable food)</a:t>
                      </a: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727.08</a:t>
                      </a: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18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Calibri"/>
                          <a:ea typeface="Calibri"/>
                          <a:cs typeface="Times New Roman"/>
                        </a:rPr>
                        <a:t>Donation to diabetes walk (for Larry Shen)</a:t>
                      </a: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100.00</a:t>
                      </a: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18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Calibri"/>
                          <a:ea typeface="Calibri"/>
                          <a:cs typeface="Times New Roman"/>
                        </a:rPr>
                        <a:t>Postage stamps &amp; checks</a:t>
                      </a: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40.20</a:t>
                      </a: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796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Calibri"/>
                          <a:ea typeface="Calibri"/>
                          <a:cs typeface="Times New Roman"/>
                        </a:rPr>
                        <a:t>2012 Science Fair Honors (3/28/12: $400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Calibri"/>
                          <a:ea typeface="Calibri"/>
                          <a:cs typeface="Times New Roman"/>
                        </a:rPr>
                        <a:t>                                 minus $175 checks not cashed) </a:t>
                      </a: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225.00</a:t>
                      </a: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796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Calibri"/>
                          <a:ea typeface="Calibri"/>
                          <a:cs typeface="Times New Roman"/>
                        </a:rPr>
                        <a:t>UCSD/GDSMC Honors Statistics Contest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Calibri"/>
                          <a:ea typeface="Calibri"/>
                          <a:cs typeface="Times New Roman"/>
                        </a:rPr>
                        <a:t>     (5/1/12 - $300 - $100 checks not cashed)</a:t>
                      </a: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200.00</a:t>
                      </a: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18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Calibri"/>
                          <a:ea typeface="Calibri"/>
                          <a:cs typeface="Times New Roman"/>
                        </a:rPr>
                        <a:t>Officers Transition Meeting (7/24/12: f&amp;d)                                                             </a:t>
                      </a: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40.02</a:t>
                      </a: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796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Calibri"/>
                          <a:ea typeface="Calibri"/>
                          <a:cs typeface="Times New Roman"/>
                        </a:rPr>
                        <a:t>One Day Workshop (9/11/12: f&amp;d,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Calibri"/>
                          <a:ea typeface="Calibri"/>
                          <a:cs typeface="Times New Roman"/>
                        </a:rPr>
                        <a:t>           parking for speaker, speaker dinner)</a:t>
                      </a: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3561.83</a:t>
                      </a: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18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Calibri"/>
                          <a:ea typeface="Calibri"/>
                          <a:cs typeface="Times New Roman"/>
                        </a:rPr>
                        <a:t>Annual Picnic (10/6/1: f&amp;d, permit)</a:t>
                      </a: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840.20</a:t>
                      </a: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18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Calibri"/>
                          <a:ea typeface="Calibri"/>
                          <a:cs typeface="Times New Roman"/>
                        </a:rPr>
                        <a:t>October Roundtable (10/18/12 – </a:t>
                      </a:r>
                      <a:r>
                        <a:rPr lang="en-US" sz="1700" dirty="0" smtClean="0">
                          <a:latin typeface="Calibri"/>
                          <a:ea typeface="Calibri"/>
                          <a:cs typeface="Times New Roman"/>
                        </a:rPr>
                        <a:t>f&amp;d</a:t>
                      </a:r>
                      <a:r>
                        <a:rPr lang="en-US" sz="1700" dirty="0"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198.96</a:t>
                      </a: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18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Calibri"/>
                          <a:ea typeface="Calibri"/>
                          <a:cs typeface="Times New Roman"/>
                        </a:rPr>
                        <a:t>Permit for 2013 Business Meeting</a:t>
                      </a: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110.00</a:t>
                      </a: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502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>
                          <a:latin typeface="Calibri"/>
                          <a:ea typeface="Calibri"/>
                          <a:cs typeface="Times New Roman"/>
                        </a:rPr>
                        <a:t>TOTAL EXPENSES</a:t>
                      </a:r>
                      <a:endParaRPr lang="en-US" sz="1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Calibri"/>
                          <a:ea typeface="Calibri"/>
                          <a:cs typeface="Times New Roman"/>
                        </a:rPr>
                        <a:t>$6851.25</a:t>
                      </a:r>
                      <a:endParaRPr lang="en-US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20A95-F23E-4E0D-98ED-2D1D09208DB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4000" dirty="0" smtClean="0"/>
              <a:t>SDASA Summary 2012: Treasurer Comments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90600" y="1905000"/>
            <a:ext cx="7696200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Calibri" pitchFamily="34" charset="0"/>
              </a:rPr>
              <a:t>Received 2 payments for 2012 short course in 2013 (from 123Signup)</a:t>
            </a:r>
          </a:p>
          <a:p>
            <a:r>
              <a:rPr lang="en-US" sz="2200" dirty="0" smtClean="0">
                <a:latin typeface="Calibri" pitchFamily="34" charset="0"/>
              </a:rPr>
              <a:t>      Total income from short course:   $4968.60</a:t>
            </a:r>
          </a:p>
          <a:p>
            <a:r>
              <a:rPr lang="en-US" sz="2200" dirty="0" smtClean="0">
                <a:latin typeface="Calibri" pitchFamily="34" charset="0"/>
              </a:rPr>
              <a:t>      Total expenses:                                   3561.83</a:t>
            </a:r>
          </a:p>
          <a:p>
            <a:r>
              <a:rPr lang="en-US" sz="2200" dirty="0" smtClean="0">
                <a:latin typeface="Calibri" pitchFamily="34" charset="0"/>
              </a:rPr>
              <a:t>      Profit                                                    1406.77           </a:t>
            </a:r>
          </a:p>
          <a:p>
            <a:endParaRPr lang="en-US" sz="2200" dirty="0">
              <a:latin typeface="Calibri" pitchFamily="34" charset="0"/>
            </a:endParaRPr>
          </a:p>
          <a:p>
            <a:r>
              <a:rPr lang="en-US" sz="2200" dirty="0" smtClean="0">
                <a:latin typeface="Calibri" pitchFamily="34" charset="0"/>
              </a:rPr>
              <a:t>2011 net loss:           $2273.66</a:t>
            </a:r>
          </a:p>
          <a:p>
            <a:r>
              <a:rPr lang="en-US" sz="2200" dirty="0" smtClean="0">
                <a:latin typeface="Calibri" pitchFamily="34" charset="0"/>
              </a:rPr>
              <a:t>2012 net loss:             $614.27   </a:t>
            </a:r>
          </a:p>
          <a:p>
            <a:r>
              <a:rPr lang="en-US" sz="2200" dirty="0" smtClean="0">
                <a:latin typeface="Calibri" pitchFamily="34" charset="0"/>
              </a:rPr>
              <a:t>Need to be careful when ordering food as our biggest expense </a:t>
            </a:r>
            <a:r>
              <a:rPr lang="en-US" sz="2200" smtClean="0">
                <a:latin typeface="Calibri" pitchFamily="34" charset="0"/>
              </a:rPr>
              <a:t>is food for events.   </a:t>
            </a:r>
            <a:endParaRPr lang="en-US" sz="2200" dirty="0" smtClean="0">
              <a:latin typeface="Calibri" pitchFamily="34" charset="0"/>
            </a:endParaRPr>
          </a:p>
          <a:p>
            <a:endParaRPr lang="en-US" sz="2200" dirty="0" smtClean="0">
              <a:latin typeface="Calibri" pitchFamily="34" charset="0"/>
            </a:endParaRPr>
          </a:p>
          <a:p>
            <a:r>
              <a:rPr lang="en-US" sz="2200" dirty="0" smtClean="0">
                <a:latin typeface="Calibri" pitchFamily="34" charset="0"/>
              </a:rPr>
              <a:t>Applied for exempt organization for California.  This was not done when the chapter applied for Federal </a:t>
            </a:r>
            <a:r>
              <a:rPr lang="en-US" sz="2200" dirty="0" err="1" smtClean="0">
                <a:latin typeface="Calibri" pitchFamily="34" charset="0"/>
              </a:rPr>
              <a:t>EO</a:t>
            </a:r>
            <a:r>
              <a:rPr lang="en-US" sz="2200" dirty="0" smtClean="0">
                <a:latin typeface="Calibri" pitchFamily="34" charset="0"/>
              </a:rPr>
              <a:t> exemption.      </a:t>
            </a:r>
            <a:endParaRPr lang="en-US" sz="2200" dirty="0">
              <a:latin typeface="Calibri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20A95-F23E-4E0D-98ED-2D1D09208DB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1514</TotalTime>
  <Words>318</Words>
  <Application>Microsoft Office PowerPoint</Application>
  <PresentationFormat>On-screen Show (4:3)</PresentationFormat>
  <Paragraphs>72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Verve</vt:lpstr>
      <vt:lpstr>SDASA FINANCIAL ACCOUNTING Jan 1, 2012 – Dec 31, 2012</vt:lpstr>
      <vt:lpstr> SDASA Overall Summary 2012  </vt:lpstr>
      <vt:lpstr>SDASA Income 2012</vt:lpstr>
      <vt:lpstr>SDASA Expenses 2012</vt:lpstr>
      <vt:lpstr>SDASA Summary 2012: Treasurer Comments</vt:lpstr>
    </vt:vector>
  </TitlesOfParts>
  <Company>Amylin Pharmaceuticals,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SDASA Treasurer Update </dc:title>
  <dc:creator>Xuesong Guan</dc:creator>
  <cp:lastModifiedBy>Patricia English</cp:lastModifiedBy>
  <cp:revision>150</cp:revision>
  <dcterms:created xsi:type="dcterms:W3CDTF">2007-11-10T00:05:36Z</dcterms:created>
  <dcterms:modified xsi:type="dcterms:W3CDTF">2013-02-27T17:56:15Z</dcterms:modified>
</cp:coreProperties>
</file>